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66" r:id="rId8"/>
    <p:sldId id="259" r:id="rId9"/>
    <p:sldId id="268" r:id="rId10"/>
    <p:sldId id="260" r:id="rId11"/>
    <p:sldId id="261" r:id="rId12"/>
    <p:sldId id="262" r:id="rId13"/>
    <p:sldId id="263" r:id="rId14"/>
    <p:sldId id="267" r:id="rId15"/>
    <p:sldId id="269" r:id="rId16"/>
    <p:sldId id="265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PT Sans Narrow" panose="020B0604020202020204" charset="0"/>
      <p:regular r:id="rId23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  <p:bold r:id="rId30"/>
      <p:italic r:id="rId31"/>
      <p:boldItalic r:id="rId32"/>
    </p:embeddedFont>
    <p:embeddedFont>
      <p:font typeface="Roboto Thin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9E2B1-2D2B-4277-AA0D-AD07AD25A584}" v="112" dt="2020-08-19T21:30:25.881"/>
    <p1510:client id="{663898F6-23FF-4C91-8E67-EBC43B4F25CF}" v="44" dt="2020-08-19T18:18:18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2da1277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2da1277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2da1277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2da1277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fb720e1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fb720e1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b720e1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b720e1b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b720e1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fb720e1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b720e1b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b720e1b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02da1277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02da1277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b720e1b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b720e1b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restview+elementary&amp;oq=crestview+element&amp;aqs=chrome.0.0j69i60j0j69i57j0l2.2947j0j9&amp;sourceid=chrome&amp;ie=UTF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4th Grade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Crestview Elementary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11700" y="1096200"/>
            <a:ext cx="6443700" cy="3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If your child is sick, please keep them home</a:t>
            </a:r>
          </a:p>
          <a:p>
            <a:pPr indent="-368300">
              <a:buSzPts val="2200"/>
            </a:pPr>
            <a:r>
              <a:rPr lang="en-US" sz="2200"/>
              <a:t>Online materials can be used to access content </a:t>
            </a:r>
          </a:p>
          <a:p>
            <a:pPr indent="-368300">
              <a:buSzPts val="2200"/>
            </a:pPr>
            <a:r>
              <a:rPr lang="en" sz="2200"/>
              <a:t>If your student is going to be absent: 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Inform the teacher, if you are able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Watch Google Classroom for online content that student can complete </a:t>
            </a:r>
            <a:endParaRPr sz="18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250" y="1688050"/>
            <a:ext cx="2083800" cy="2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CC57-A070-486F-BB5D-C019B722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5" y="135743"/>
            <a:ext cx="8520600" cy="707400"/>
          </a:xfrm>
        </p:spPr>
        <p:txBody>
          <a:bodyPr/>
          <a:lstStyle/>
          <a:p>
            <a:r>
              <a:rPr lang="en-US"/>
              <a:t>Supply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2E6E3-8D71-4580-8ADE-0D98457E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3143"/>
            <a:ext cx="8520600" cy="330270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Flat pencil bag with zipper – no pencil boxes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Crayons – no larger than 24 count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Colored Pencils – sharpened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Small pencil sharpener with enclosed bottom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3 Whiteboard markers for student use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Glue sticks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Scissors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Mechanical pencils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Erasers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2 Spiral college-ruled notebooks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2 Plastic pocket folders with prongs - plastic for durability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3 Pocket folders with prongs - these can be made of paper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Reusable water bottle – labeled with name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Inexpensive earbuds for Chromebooks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Protective case/laptop sleeve for Chromebook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**Chromebooks will be travelling to and from school frequently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Clorox wipes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Box of tissues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/>
              <a:t>Paper Towels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050"/>
              <a:t>Unscented hand sanitizer - for shared class use and/or individual student use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050"/>
              <a:t>Individual bottle of unscented lotion (for dry hands from frequent washing)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E2DDA-50BE-4F49-B6D1-E7C52431F3BA}"/>
              </a:ext>
            </a:extLst>
          </p:cNvPr>
          <p:cNvSpPr txBox="1"/>
          <p:nvPr/>
        </p:nvSpPr>
        <p:spPr>
          <a:xfrm>
            <a:off x="5259687" y="948804"/>
            <a:ext cx="2585197" cy="1009764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114300" fontAlgn="base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sz="10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NOTE: The items on this list will be used during the regular school day.  They may be brought from home on a voluntary basis, otherwise, they will be furnished by the school. </a:t>
            </a:r>
          </a:p>
        </p:txBody>
      </p:sp>
      <p:pic>
        <p:nvPicPr>
          <p:cNvPr id="2050" name="Picture 2" descr="School Supply Lists / School Supply Lists">
            <a:extLst>
              <a:ext uri="{FF2B5EF4-FFF2-40B4-BE49-F238E27FC236}">
                <a16:creationId xmlns:a16="http://schemas.microsoft.com/office/drawing/2014/main" id="{3035DAE4-A90B-4318-94B0-9E041F2D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67" y="2218764"/>
            <a:ext cx="2433917" cy="24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6E9-CCF6-452C-97D5-1C5A9ED1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775"/>
            <a:ext cx="8520600" cy="707400"/>
          </a:xfrm>
        </p:spPr>
        <p:txBody>
          <a:bodyPr/>
          <a:lstStyle/>
          <a:p>
            <a:r>
              <a:rPr lang="en-US"/>
              <a:t>Crestview’s Reopening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9C63-16AD-4E44-8F07-C9E62F31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77214"/>
            <a:ext cx="8520600" cy="3796492"/>
          </a:xfrm>
        </p:spPr>
        <p:txBody>
          <a:bodyPr/>
          <a:lstStyle/>
          <a:p>
            <a:r>
              <a:rPr lang="en-US"/>
              <a:t>Detailed plan can be found on Crestview’s Webpage</a:t>
            </a:r>
          </a:p>
          <a:p>
            <a:r>
              <a:rPr lang="en-US"/>
              <a:t>School Schedules and Point of Contact</a:t>
            </a:r>
          </a:p>
          <a:p>
            <a:r>
              <a:rPr lang="en-US"/>
              <a:t>Mitigation Strategies</a:t>
            </a:r>
          </a:p>
          <a:p>
            <a:pPr lvl="1">
              <a:spcBef>
                <a:spcPts val="0"/>
              </a:spcBef>
            </a:pPr>
            <a:r>
              <a:rPr lang="en-US"/>
              <a:t>Classrooms</a:t>
            </a:r>
          </a:p>
          <a:p>
            <a:pPr lvl="1">
              <a:spcBef>
                <a:spcPts val="0"/>
              </a:spcBef>
            </a:pPr>
            <a:r>
              <a:rPr lang="en-US"/>
              <a:t>Transitions</a:t>
            </a:r>
          </a:p>
          <a:p>
            <a:pPr lvl="1">
              <a:spcBef>
                <a:spcPts val="0"/>
              </a:spcBef>
            </a:pPr>
            <a:r>
              <a:rPr lang="en-US"/>
              <a:t>Entry/Exit Points</a:t>
            </a:r>
          </a:p>
          <a:p>
            <a:pPr lvl="1">
              <a:spcBef>
                <a:spcPts val="0"/>
              </a:spcBef>
            </a:pPr>
            <a:r>
              <a:rPr lang="en-US"/>
              <a:t>Bus</a:t>
            </a:r>
          </a:p>
          <a:p>
            <a:pPr lvl="1">
              <a:spcBef>
                <a:spcPts val="0"/>
              </a:spcBef>
            </a:pPr>
            <a:r>
              <a:rPr lang="en-US"/>
              <a:t>Restrooms</a:t>
            </a:r>
          </a:p>
          <a:p>
            <a:pPr lvl="1">
              <a:spcBef>
                <a:spcPts val="0"/>
              </a:spcBef>
            </a:pPr>
            <a:r>
              <a:rPr lang="en-US"/>
              <a:t>Lunch</a:t>
            </a:r>
          </a:p>
          <a:p>
            <a:pPr lvl="1">
              <a:spcBef>
                <a:spcPts val="0"/>
              </a:spcBef>
            </a:pPr>
            <a:r>
              <a:rPr lang="en-US"/>
              <a:t>Group Gatherings</a:t>
            </a:r>
          </a:p>
          <a:p>
            <a:pPr lvl="1">
              <a:spcBef>
                <a:spcPts val="0"/>
              </a:spcBef>
            </a:pPr>
            <a:r>
              <a:rPr lang="en-US"/>
              <a:t>Recess/Playground</a:t>
            </a:r>
          </a:p>
          <a:p>
            <a:pPr lvl="1">
              <a:spcBef>
                <a:spcPts val="0"/>
              </a:spcBef>
            </a:pPr>
            <a:r>
              <a:rPr lang="en-US"/>
              <a:t>Before/After School</a:t>
            </a:r>
          </a:p>
          <a:p>
            <a:pPr lvl="1">
              <a:spcBef>
                <a:spcPts val="0"/>
              </a:spcBef>
            </a:pPr>
            <a:r>
              <a:rPr lang="en-US"/>
              <a:t>SEP Conferences</a:t>
            </a:r>
          </a:p>
          <a:p>
            <a:pPr lvl="1">
              <a:spcBef>
                <a:spcPts val="0"/>
              </a:spcBef>
            </a:pPr>
            <a:r>
              <a:rPr lang="en-US"/>
              <a:t>Library/PE/Art</a:t>
            </a:r>
          </a:p>
          <a:p>
            <a:pPr lvl="1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Items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575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4th Grade Policy and Procedures Sign Off Sheet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Chromebook Agreement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Last page of Crestview Policy Booklet (red cover)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Please sign and return the above items by: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chemeClr val="accent1"/>
                </a:solidFill>
              </a:rPr>
              <a:t>THURSDAY,  AUGUST 27th</a:t>
            </a:r>
            <a:endParaRPr sz="25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and Contact Information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813200" y="1194250"/>
            <a:ext cx="6876900" cy="3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Websites &amp; Emails: </a:t>
            </a: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See 4th Grade Policies and Procedures or Crestview Elementary Website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Crestview Phone</a:t>
            </a:r>
            <a:r>
              <a:rPr lang="en" sz="2400"/>
              <a:t>: </a:t>
            </a:r>
            <a:r>
              <a:rPr lang="en" sz="2400">
                <a:uFill>
                  <a:noFill/>
                </a:uFill>
                <a:hlinkClick r:id="rId3"/>
              </a:rPr>
              <a:t>(385) 646-4804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13" y="3362500"/>
            <a:ext cx="973475" cy="9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523" y="1338050"/>
            <a:ext cx="973450" cy="9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Schedule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85900" y="1232550"/>
            <a:ext cx="7916700" cy="3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8:45-9:35 Morning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9:35-9:55 Recess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10:00-11:15 ELA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11:15-11:45 Social Studies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12:00-12:35 Lunch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12:40-2:00 Math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2:00-2:15 Break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2:15-3:00 Science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375" y="2482800"/>
            <a:ext cx="2092050" cy="20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C9ED-D5DA-480B-8181-602516CB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1C779-8D8F-48FA-9C1F-B5A128F5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520600" cy="542304"/>
          </a:xfrm>
        </p:spPr>
        <p:txBody>
          <a:bodyPr/>
          <a:lstStyle/>
          <a:p>
            <a:pPr marL="114300" indent="0">
              <a:buNone/>
            </a:pPr>
            <a:r>
              <a:rPr lang="en-US" sz="2000"/>
              <a:t>Students will have two different teachers in 4</a:t>
            </a:r>
            <a:r>
              <a:rPr lang="en-US" sz="2000" baseline="30000"/>
              <a:t>th</a:t>
            </a:r>
            <a:r>
              <a:rPr lang="en-US" sz="2000"/>
              <a:t> Grade this year: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4F444-8B8D-42BE-8D9A-A03D8A2CBD58}"/>
              </a:ext>
            </a:extLst>
          </p:cNvPr>
          <p:cNvSpPr txBox="1"/>
          <p:nvPr/>
        </p:nvSpPr>
        <p:spPr>
          <a:xfrm>
            <a:off x="1511449" y="2102390"/>
            <a:ext cx="2386853" cy="187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Mrs. Morgan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algn="ctr">
              <a:lnSpc>
                <a:spcPct val="150000"/>
              </a:lnSpc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Language Arts</a:t>
            </a:r>
          </a:p>
          <a:p>
            <a:pPr lvl="1" algn="ctr">
              <a:lnSpc>
                <a:spcPct val="150000"/>
              </a:lnSpc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Science</a:t>
            </a:r>
          </a:p>
          <a:p>
            <a:pPr lvl="1" algn="ctr">
              <a:lnSpc>
                <a:spcPct val="150000"/>
              </a:lnSpc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Social Studies</a:t>
            </a:r>
          </a:p>
          <a:p>
            <a:pPr lvl="1" algn="ctr">
              <a:lnSpc>
                <a:spcPct val="150000"/>
              </a:lnSpc>
            </a:pPr>
            <a:endParaRPr lang="en-US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1F676-E3B3-4C06-80D4-B2B510FA7324}"/>
              </a:ext>
            </a:extLst>
          </p:cNvPr>
          <p:cNvSpPr txBox="1"/>
          <p:nvPr/>
        </p:nvSpPr>
        <p:spPr>
          <a:xfrm>
            <a:off x="4482352" y="1971585"/>
            <a:ext cx="2386853" cy="84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Mrs. Thompson </a:t>
            </a:r>
          </a:p>
          <a:p>
            <a:pPr lvl="1" algn="ctr">
              <a:lnSpc>
                <a:spcPct val="150000"/>
              </a:lnSpc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Math</a:t>
            </a:r>
          </a:p>
        </p:txBody>
      </p:sp>
      <p:pic>
        <p:nvPicPr>
          <p:cNvPr id="1026" name="Picture 2" descr="Math Icon (Graphic) by Zafreeloicon · Creative Fabrica">
            <a:extLst>
              <a:ext uri="{FF2B5EF4-FFF2-40B4-BE49-F238E27FC236}">
                <a16:creationId xmlns:a16="http://schemas.microsoft.com/office/drawing/2014/main" id="{B507CE52-B7FF-471D-AD08-C5A8ACA8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13" y="3468765"/>
            <a:ext cx="2115392" cy="14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gital Scholar for Students | Waukee Public Library">
            <a:extLst>
              <a:ext uri="{FF2B5EF4-FFF2-40B4-BE49-F238E27FC236}">
                <a16:creationId xmlns:a16="http://schemas.microsoft.com/office/drawing/2014/main" id="{275A2E1F-CDBF-4920-B12E-2A66B1F3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16" y="3685158"/>
            <a:ext cx="964380" cy="9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Websites and Calendar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You will find the following on our websites: 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Important Dates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Upcoming Events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Contact Information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Links to Helpful Resources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/>
              <a:t>Most course and content updates will be published on Google Classroom that students will be able to access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325" y="1473275"/>
            <a:ext cx="2365400" cy="23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6026-A20C-4E27-96D7-7812A523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Classroom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934A-8FB5-49AD-993B-FEDC7881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Mrs. Morgan and Mrs. Thompson will be using Google Classroom daily to organize and access digital resources</a:t>
            </a:r>
          </a:p>
          <a:p>
            <a:r>
              <a:rPr lang="en-US"/>
              <a:t>Key details about Google Classroom</a:t>
            </a:r>
          </a:p>
          <a:p>
            <a:pPr lvl="1">
              <a:spcBef>
                <a:spcPts val="0"/>
              </a:spcBef>
            </a:pPr>
            <a:r>
              <a:rPr lang="en-US"/>
              <a:t>Accessed through student’s Granite account</a:t>
            </a:r>
          </a:p>
          <a:p>
            <a:pPr lvl="1">
              <a:spcBef>
                <a:spcPts val="0"/>
              </a:spcBef>
            </a:pPr>
            <a:r>
              <a:rPr lang="en-US"/>
              <a:t>Different course for each of the four major subjects (ELA, Math, Science, Social Studies)</a:t>
            </a:r>
          </a:p>
          <a:p>
            <a:pPr lvl="1">
              <a:spcBef>
                <a:spcPts val="0"/>
              </a:spcBef>
            </a:pPr>
            <a:r>
              <a:rPr lang="en-US"/>
              <a:t>Will be used for both in-person and online students</a:t>
            </a:r>
          </a:p>
          <a:p>
            <a:pPr lvl="1">
              <a:spcBef>
                <a:spcPts val="0"/>
              </a:spcBef>
            </a:pPr>
            <a:r>
              <a:rPr lang="en-US"/>
              <a:t>Includes instructions, links, instructional videos, assignments, etc.</a:t>
            </a:r>
          </a:p>
          <a:p>
            <a:pPr lvl="1">
              <a:spcBef>
                <a:spcPts val="0"/>
              </a:spcBef>
            </a:pPr>
            <a:r>
              <a:rPr lang="en-US"/>
              <a:t>Platform that facilitates the turning in of assignments and delivery of feedback</a:t>
            </a:r>
          </a:p>
          <a:p>
            <a:r>
              <a:rPr lang="en-US"/>
              <a:t>Chromebooks will need to be taken home daily in case of a last-minute quarantine decision made in partnership with the health department</a:t>
            </a:r>
          </a:p>
          <a:p>
            <a:pPr lvl="1">
              <a:spcBef>
                <a:spcPts val="0"/>
              </a:spcBef>
            </a:pPr>
            <a:r>
              <a:rPr lang="en-US"/>
              <a:t>Students need to charge their Chromebooks every night and return with them the next day.</a:t>
            </a:r>
          </a:p>
        </p:txBody>
      </p:sp>
    </p:spTree>
    <p:extLst>
      <p:ext uri="{BB962C8B-B14F-4D97-AF65-F5344CB8AC3E}">
        <p14:creationId xmlns:p14="http://schemas.microsoft.com/office/powerpoint/2010/main" val="3102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Proficiency-Based Grading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474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Continue with last year’s Proficiency-Based grading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Proficiency-Based Grading Scale</a:t>
            </a:r>
            <a:r>
              <a:rPr lang="en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Scale from 1-4,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3 is proficient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Does not equate to traditional letter grades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96" name="Google Shape;96;p17"/>
          <p:cNvGrpSpPr/>
          <p:nvPr/>
        </p:nvGrpSpPr>
        <p:grpSpPr>
          <a:xfrm>
            <a:off x="4970178" y="3739307"/>
            <a:ext cx="3862345" cy="1050021"/>
            <a:chOff x="1593000" y="2322568"/>
            <a:chExt cx="2939827" cy="643356"/>
          </a:xfrm>
        </p:grpSpPr>
        <p:sp>
          <p:nvSpPr>
            <p:cNvPr id="97" name="Google Shape;97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1" name="Google Shape;101;p17"/>
          <p:cNvGrpSpPr/>
          <p:nvPr/>
        </p:nvGrpSpPr>
        <p:grpSpPr>
          <a:xfrm>
            <a:off x="4970178" y="2670537"/>
            <a:ext cx="3862345" cy="1050021"/>
            <a:chOff x="1593000" y="2322568"/>
            <a:chExt cx="2939827" cy="643356"/>
          </a:xfrm>
        </p:grpSpPr>
        <p:sp>
          <p:nvSpPr>
            <p:cNvPr id="102" name="Google Shape;102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DF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DF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DFB32E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DF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6" name="Google Shape;106;p17"/>
          <p:cNvSpPr/>
          <p:nvPr/>
        </p:nvSpPr>
        <p:spPr>
          <a:xfrm>
            <a:off x="6096980" y="2790975"/>
            <a:ext cx="30003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Approaching Proficiency</a:t>
            </a:r>
            <a:r>
              <a:rPr lang="en" sz="1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5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Developing Skill and Understanding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6143705" y="3859784"/>
            <a:ext cx="30003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Below Proficient</a:t>
            </a:r>
            <a:endParaRPr sz="15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Beginning Understanding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" name="Google Shape;108;p17"/>
          <p:cNvGrpSpPr/>
          <p:nvPr/>
        </p:nvGrpSpPr>
        <p:grpSpPr>
          <a:xfrm>
            <a:off x="4970178" y="1601724"/>
            <a:ext cx="3862345" cy="1050021"/>
            <a:chOff x="1593000" y="2322568"/>
            <a:chExt cx="2939827" cy="643356"/>
          </a:xfrm>
        </p:grpSpPr>
        <p:sp>
          <p:nvSpPr>
            <p:cNvPr id="109" name="Google Shape;109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3" name="Google Shape;113;p17"/>
          <p:cNvSpPr/>
          <p:nvPr/>
        </p:nvSpPr>
        <p:spPr>
          <a:xfrm>
            <a:off x="6096980" y="1722192"/>
            <a:ext cx="30003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Proficient</a:t>
            </a:r>
            <a:endParaRPr sz="15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Practical Skill and Understanding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4970178" y="532966"/>
            <a:ext cx="4127047" cy="1050021"/>
            <a:chOff x="1593000" y="2322568"/>
            <a:chExt cx="3141305" cy="643356"/>
          </a:xfrm>
        </p:grpSpPr>
        <p:sp>
          <p:nvSpPr>
            <p:cNvPr id="115" name="Google Shape;115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450705" y="2396297"/>
              <a:ext cx="2283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Above Proficiency</a:t>
              </a:r>
              <a:r>
                <a:rPr lang="en" sz="1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1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Skill Mastery &amp; Deep Understanding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Proficiency-Based Grading in 4th Grade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07400" y="1266325"/>
            <a:ext cx="8424600" cy="3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1 assessment to generate an overall proficiency score</a:t>
            </a:r>
          </a:p>
          <a:p>
            <a:pPr marL="844550" lvl="1" indent="-285750">
              <a:spcBef>
                <a:spcPts val="0"/>
              </a:spcBef>
              <a:buSzPts val="2000"/>
            </a:pPr>
            <a:r>
              <a:rPr lang="en-US"/>
              <a:t>This is new this year.  Last year required 3 scores and has been changed.</a:t>
            </a:r>
          </a:p>
          <a:p>
            <a:pPr indent="-355600">
              <a:lnSpc>
                <a:spcPct val="100000"/>
              </a:lnSpc>
              <a:buSzPts val="2000"/>
            </a:pPr>
            <a:r>
              <a:rPr lang="en-US"/>
              <a:t>Overall proficiency is based on recency of the score.  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The most recent score makes up the overall proficiency score.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Retakes are offered when students have demonstrated effort to relearn the material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Teachers utilize a multitude of evidence to determine a student’s level of proficiency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Including assignments, observations, projects, discussions, etc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Points are not deducted for reasons other than a student’s lack of academic mastery – no extra credit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5490300" cy="3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activities are meaningful independent practice that are important but are not included in their proficiency score.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 of 20 min reading per night (grade level text)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Gradebook often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627" y="1698352"/>
            <a:ext cx="2463700" cy="24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48DE8C6D1134F910361AD44F8AD30" ma:contentTypeVersion="4" ma:contentTypeDescription="Create a new document." ma:contentTypeScope="" ma:versionID="a762f2c3cbbf56d845dc87ab9aad1f7a">
  <xsd:schema xmlns:xsd="http://www.w3.org/2001/XMLSchema" xmlns:xs="http://www.w3.org/2001/XMLSchema" xmlns:p="http://schemas.microsoft.com/office/2006/metadata/properties" xmlns:ns2="c56a0c4f-11a4-4541-b686-1568f00251d3" targetNamespace="http://schemas.microsoft.com/office/2006/metadata/properties" ma:root="true" ma:fieldsID="c846d603bd1037f235201e6145c89441" ns2:_="">
    <xsd:import namespace="c56a0c4f-11a4-4541-b686-1568f0025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a0c4f-11a4-4541-b686-1568f0025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4F671-7F2B-46DE-A040-DA1ABB72BF91}">
  <ds:schemaRefs>
    <ds:schemaRef ds:uri="c56a0c4f-11a4-4541-b686-1568f00251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5FE2B7-4707-4A87-9FCE-719BAF58E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4E20E-021E-4BB9-8629-ACDFA3B5E37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On-screen Show (16:9)</PresentationFormat>
  <Paragraphs>128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 Thin</vt:lpstr>
      <vt:lpstr>Roboto</vt:lpstr>
      <vt:lpstr>PT Sans Narrow</vt:lpstr>
      <vt:lpstr>Roboto Medium</vt:lpstr>
      <vt:lpstr>Arial</vt:lpstr>
      <vt:lpstr>Open Sans</vt:lpstr>
      <vt:lpstr>Tropic</vt:lpstr>
      <vt:lpstr>Welcome to 4th Grade</vt:lpstr>
      <vt:lpstr>Introductions and Contact Information</vt:lpstr>
      <vt:lpstr>Our Schedule </vt:lpstr>
      <vt:lpstr>Teaching Pattern</vt:lpstr>
      <vt:lpstr>Websites and Calendar</vt:lpstr>
      <vt:lpstr>Google Classroom</vt:lpstr>
      <vt:lpstr>Proficiency-Based Grading</vt:lpstr>
      <vt:lpstr>Proficiency-Based Grading in 4th Grade</vt:lpstr>
      <vt:lpstr>Homework</vt:lpstr>
      <vt:lpstr>Attendance</vt:lpstr>
      <vt:lpstr>Supply List</vt:lpstr>
      <vt:lpstr>Crestview’s Reopening Plan</vt:lpstr>
      <vt:lpstr>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4th Grade</dc:title>
  <dc:creator>Morgan, Molly K</dc:creator>
  <cp:lastModifiedBy>Morgan, Molly K</cp:lastModifiedBy>
  <cp:revision>2</cp:revision>
  <dcterms:modified xsi:type="dcterms:W3CDTF">2020-08-20T18:46:51Z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0x01010083148DE8C6D1134F910361AD44F8AD30</vt:lpwstr>
  </property>
</Properties>
</file>